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007577926" r:id="rId2"/>
    <p:sldId id="2007577976" r:id="rId3"/>
    <p:sldId id="2007577990" r:id="rId4"/>
    <p:sldId id="2007577938" r:id="rId5"/>
    <p:sldId id="2007577977" r:id="rId6"/>
    <p:sldId id="2007577981" r:id="rId7"/>
    <p:sldId id="2007577982" r:id="rId8"/>
    <p:sldId id="2007577983" r:id="rId9"/>
    <p:sldId id="2007577972" r:id="rId10"/>
    <p:sldId id="2007577915" r:id="rId11"/>
    <p:sldId id="2007577984" r:id="rId12"/>
    <p:sldId id="2007577969" r:id="rId13"/>
    <p:sldId id="2007577917" r:id="rId14"/>
    <p:sldId id="2007577985" r:id="rId15"/>
    <p:sldId id="2007577987" r:id="rId16"/>
    <p:sldId id="2007577989" r:id="rId17"/>
    <p:sldId id="2007577968" r:id="rId18"/>
    <p:sldId id="2007577966" r:id="rId19"/>
    <p:sldId id="2007577952" r:id="rId20"/>
    <p:sldId id="2007577954" r:id="rId21"/>
    <p:sldId id="2007577959" r:id="rId22"/>
    <p:sldId id="2007577942" r:id="rId23"/>
    <p:sldId id="2007577970" r:id="rId24"/>
    <p:sldId id="2007577971" r:id="rId25"/>
    <p:sldId id="2007577945" r:id="rId26"/>
    <p:sldId id="2007577943" r:id="rId27"/>
    <p:sldId id="2007577974" r:id="rId28"/>
    <p:sldId id="2007577975" r:id="rId29"/>
    <p:sldId id="2007577948" r:id="rId30"/>
    <p:sldId id="2007577953" r:id="rId31"/>
    <p:sldId id="2007577955" r:id="rId32"/>
    <p:sldId id="2007577941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53B8C7-5048-438B-B8D2-F15A4983CDE5}">
          <p14:sldIdLst>
            <p14:sldId id="2007577926"/>
            <p14:sldId id="2007577976"/>
            <p14:sldId id="2007577990"/>
            <p14:sldId id="2007577938"/>
            <p14:sldId id="2007577977"/>
            <p14:sldId id="2007577981"/>
            <p14:sldId id="2007577982"/>
            <p14:sldId id="2007577983"/>
            <p14:sldId id="2007577972"/>
            <p14:sldId id="2007577915"/>
            <p14:sldId id="2007577984"/>
            <p14:sldId id="2007577969"/>
            <p14:sldId id="2007577917"/>
            <p14:sldId id="2007577985"/>
            <p14:sldId id="2007577987"/>
            <p14:sldId id="2007577989"/>
            <p14:sldId id="2007577968"/>
            <p14:sldId id="2007577966"/>
            <p14:sldId id="2007577952"/>
            <p14:sldId id="2007577954"/>
            <p14:sldId id="2007577959"/>
            <p14:sldId id="2007577942"/>
            <p14:sldId id="2007577970"/>
            <p14:sldId id="2007577971"/>
            <p14:sldId id="2007577945"/>
            <p14:sldId id="2007577943"/>
            <p14:sldId id="2007577974"/>
            <p14:sldId id="2007577975"/>
            <p14:sldId id="2007577948"/>
            <p14:sldId id="2007577953"/>
            <p14:sldId id="2007577955"/>
            <p14:sldId id="20075779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景(Jing Li)" initials="李景(Jing" lastIdx="3" clrIdx="0">
    <p:extLst>
      <p:ext uri="{19B8F6BF-5375-455C-9EA6-DF929625EA0E}">
        <p15:presenceInfo xmlns:p15="http://schemas.microsoft.com/office/powerpoint/2012/main" userId="S::lijing3@genomics.cn::3a458677-32ac-4dc5-966f-26b72d4dd9c6" providerId="AD"/>
      </p:ext>
    </p:extLst>
  </p:cmAuthor>
  <p:cmAuthor id="2" name="龙美静(Meijing Long)" initials="龙美静(Meijing" lastIdx="1" clrIdx="1">
    <p:extLst>
      <p:ext uri="{19B8F6BF-5375-455C-9EA6-DF929625EA0E}">
        <p15:presenceInfo xmlns:p15="http://schemas.microsoft.com/office/powerpoint/2012/main" userId="S-1-5-21-1757568946-3371157326-2899923547-1072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070"/>
    <a:srgbClr val="0070C0"/>
    <a:srgbClr val="DAA600"/>
    <a:srgbClr val="FFFD78"/>
    <a:srgbClr val="0055A8"/>
    <a:srgbClr val="0C5DA7"/>
    <a:srgbClr val="37619E"/>
    <a:srgbClr val="FFD579"/>
    <a:srgbClr val="025302"/>
    <a:srgbClr val="DDF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6357" autoAdjust="0"/>
  </p:normalViewPr>
  <p:slideViewPr>
    <p:cSldViewPr>
      <p:cViewPr varScale="1">
        <p:scale>
          <a:sx n="167" d="100"/>
          <a:sy n="167" d="100"/>
        </p:scale>
        <p:origin x="240" y="156"/>
      </p:cViewPr>
      <p:guideLst>
        <p:guide orient="horz" pos="32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6023-605D-3B43-943E-05438FD8F960}" type="datetimeFigureOut">
              <a:rPr kumimoji="1" lang="zh-CN" altLang="en-US" smtClean="0"/>
              <a:t>2023/3/10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78D49-89F0-B84A-A2E9-4954859F3F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100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32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340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07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29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20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428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46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43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739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47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033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3409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666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57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452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497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225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8100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594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27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200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1032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214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76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739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4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602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8417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765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47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7864" y="3305755"/>
            <a:ext cx="2436168" cy="346116"/>
          </a:xfrm>
        </p:spPr>
        <p:txBody>
          <a:bodyPr anchor="t">
            <a:noAutofit/>
          </a:bodyPr>
          <a:lstStyle>
            <a:lvl1pPr algn="ctr">
              <a:defRPr sz="2000" b="1" i="0" cap="none" baseline="0">
                <a:solidFill>
                  <a:srgbClr val="0C5DA7"/>
                </a:solidFill>
                <a:latin typeface="BGI-BOLD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en" altLang="zh-CN" dirty="0"/>
              <a:t>Title 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95B76D-4788-6640-981B-68ED6B6633F3}"/>
              </a:ext>
            </a:extLst>
          </p:cNvPr>
          <p:cNvGrpSpPr/>
          <p:nvPr userDrawn="1"/>
        </p:nvGrpSpPr>
        <p:grpSpPr>
          <a:xfrm>
            <a:off x="-12831" y="1"/>
            <a:ext cx="9156831" cy="2857501"/>
            <a:chOff x="-12831" y="1"/>
            <a:chExt cx="9156831" cy="2857501"/>
          </a:xfrm>
        </p:grpSpPr>
        <p:pic>
          <p:nvPicPr>
            <p:cNvPr id="9" name="图片 8" descr="图片包含 滑雪, 骑, 游戏机, 雪&#10;&#10;描述已自动生成">
              <a:extLst>
                <a:ext uri="{FF2B5EF4-FFF2-40B4-BE49-F238E27FC236}">
                  <a16:creationId xmlns:a16="http://schemas.microsoft.com/office/drawing/2014/main" id="{8EB4E07F-2C9A-584D-A18B-8D56BF46D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44"/>
            <a:stretch/>
          </p:blipFill>
          <p:spPr>
            <a:xfrm>
              <a:off x="-12831" y="1"/>
              <a:ext cx="9156831" cy="2214559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63B5DED-B3D5-134C-A39A-3B4007E8BE8D}"/>
                </a:ext>
              </a:extLst>
            </p:cNvPr>
            <p:cNvSpPr/>
            <p:nvPr/>
          </p:nvSpPr>
          <p:spPr>
            <a:xfrm rot="2700000">
              <a:off x="3893339" y="1500180"/>
              <a:ext cx="1357322" cy="13573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8543F469-6E7F-154A-97C5-8D72D14AB1B5}"/>
                </a:ext>
              </a:extLst>
            </p:cNvPr>
            <p:cNvSpPr/>
            <p:nvPr/>
          </p:nvSpPr>
          <p:spPr>
            <a:xfrm rot="2700000">
              <a:off x="4114000" y="1756560"/>
              <a:ext cx="892975" cy="892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DC5826D-1D92-0A4B-82CA-451371F545B8}"/>
                </a:ext>
              </a:extLst>
            </p:cNvPr>
            <p:cNvSpPr txBox="1"/>
            <p:nvPr/>
          </p:nvSpPr>
          <p:spPr>
            <a:xfrm>
              <a:off x="4283968" y="1779662"/>
              <a:ext cx="26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0134" y="195486"/>
            <a:ext cx="4002130" cy="565535"/>
          </a:xfr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C5DA7"/>
                </a:solidFill>
                <a:latin typeface="MGI Bold" panose="02010604000000000000" pitchFamily="2" charset="-122"/>
                <a:ea typeface="MGI Bold" panose="02010604000000000000" pitchFamily="2" charset="-122"/>
              </a:defRPr>
            </a:lvl1pPr>
          </a:lstStyle>
          <a:p>
            <a:r>
              <a:rPr lang="en" altLang="zh-CN" dirty="0">
                <a:solidFill>
                  <a:srgbClr val="0055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Here To Add English Title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9C10E3-625A-774D-8CF3-001AB65D18D8}"/>
              </a:ext>
            </a:extLst>
          </p:cNvPr>
          <p:cNvSpPr/>
          <p:nvPr userDrawn="1"/>
        </p:nvSpPr>
        <p:spPr>
          <a:xfrm flipH="1">
            <a:off x="334414" y="357641"/>
            <a:ext cx="45720" cy="216000"/>
          </a:xfrm>
          <a:prstGeom prst="rect">
            <a:avLst/>
          </a:prstGeom>
          <a:solidFill>
            <a:srgbClr val="005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AB8E49-7D4C-4C48-AA9C-C5B8440DC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-73196"/>
            <a:ext cx="1668166" cy="118021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7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video" Target="../media/media1.gif"/><Relationship Id="rId7" Type="http://schemas.openxmlformats.org/officeDocument/2006/relationships/oleObject" Target="../embeddings/oleObject2.bin"/><Relationship Id="rId2" Type="http://schemas.microsoft.com/office/2007/relationships/media" Target="../media/media1.gi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24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双周工作进度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33656-181B-4CF8-80AC-BEDFC208EA8B}"/>
              </a:ext>
            </a:extLst>
          </p:cNvPr>
          <p:cNvSpPr txBox="1"/>
          <p:nvPr/>
        </p:nvSpPr>
        <p:spPr>
          <a:xfrm>
            <a:off x="355276" y="555526"/>
            <a:ext cx="8177030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1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、补充移液精度内容，电机发热量影响有多大？与现有移液器的移液精度对比。（待称水测试）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2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P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电机供电，由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24V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改为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12V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，电机运行是否正常？发热量是否有降低的趋势？（更换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TMC5420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，功耗降低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50%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）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3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、液面探测好用的定义。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4</a:t>
            </a:r>
            <a:r>
              <a:rPr lang="zh-CN" altLang="en-US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、最终目标水平，能实现、无法实现的功能，所需资源。</a:t>
            </a:r>
            <a:endParaRPr lang="en-US" altLang="zh-CN" sz="1400" b="1" dirty="0">
              <a:solidFill>
                <a:srgbClr val="666666"/>
              </a:solidFill>
              <a:highlight>
                <a:srgbClr val="86D070"/>
              </a:highlight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5</a:t>
            </a:r>
            <a:r>
              <a:rPr lang="zh-CN" altLang="en-US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、主导定义液面探测指标、需求。</a:t>
            </a:r>
            <a:endParaRPr lang="en-US" altLang="zh-CN" sz="1400" b="1" dirty="0">
              <a:solidFill>
                <a:srgbClr val="666666"/>
              </a:solidFill>
              <a:highlight>
                <a:srgbClr val="86D070"/>
              </a:highlight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6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、液面探测方案性能极限。（成功率，探测速度，探测死体积，过冲）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7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、气压探测方案性能极限。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、列出液面探测需要解决的问题。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9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、本产品自评，评分标准。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）探测稳定性（成功率）。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）探测过冲（探测精度）。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10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、正向设计引导开发工作。计算理论性能。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472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+mn-ea"/>
                <a:ea typeface="+mn-ea"/>
              </a:rPr>
              <a:t>3</a:t>
            </a:r>
            <a:r>
              <a:rPr kumimoji="1" lang="zh-CN" altLang="en-US" sz="1600" dirty="0">
                <a:latin typeface="+mn-ea"/>
                <a:ea typeface="+mn-ea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64670" y="567882"/>
            <a:ext cx="8551393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    当前主流</a:t>
            </a:r>
            <a:r>
              <a:rPr lang="zh-CN" altLang="en-US" sz="1600" b="1" dirty="0">
                <a:solidFill>
                  <a:schemeClr val="accent4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液面探测技术如下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endParaRPr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095E183-9C29-4E8D-8931-9D59F713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13468"/>
              </p:ext>
            </p:extLst>
          </p:nvPr>
        </p:nvGraphicFramePr>
        <p:xfrm>
          <a:off x="341083" y="1059582"/>
          <a:ext cx="8461830" cy="237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077">
                  <a:extLst>
                    <a:ext uri="{9D8B030D-6E8A-4147-A177-3AD203B41FA5}">
                      <a16:colId xmlns:a16="http://schemas.microsoft.com/office/drawing/2014/main" val="2215750244"/>
                    </a:ext>
                  </a:extLst>
                </a:gridCol>
                <a:gridCol w="1359817">
                  <a:extLst>
                    <a:ext uri="{9D8B030D-6E8A-4147-A177-3AD203B41FA5}">
                      <a16:colId xmlns:a16="http://schemas.microsoft.com/office/drawing/2014/main" val="3767435161"/>
                    </a:ext>
                  </a:extLst>
                </a:gridCol>
                <a:gridCol w="1359817">
                  <a:extLst>
                    <a:ext uri="{9D8B030D-6E8A-4147-A177-3AD203B41FA5}">
                      <a16:colId xmlns:a16="http://schemas.microsoft.com/office/drawing/2014/main" val="1467302044"/>
                    </a:ext>
                  </a:extLst>
                </a:gridCol>
                <a:gridCol w="1661998">
                  <a:extLst>
                    <a:ext uri="{9D8B030D-6E8A-4147-A177-3AD203B41FA5}">
                      <a16:colId xmlns:a16="http://schemas.microsoft.com/office/drawing/2014/main" val="1466097364"/>
                    </a:ext>
                  </a:extLst>
                </a:gridCol>
                <a:gridCol w="1233783">
                  <a:extLst>
                    <a:ext uri="{9D8B030D-6E8A-4147-A177-3AD203B41FA5}">
                      <a16:colId xmlns:a16="http://schemas.microsoft.com/office/drawing/2014/main" val="2828286931"/>
                    </a:ext>
                  </a:extLst>
                </a:gridCol>
                <a:gridCol w="1183669">
                  <a:extLst>
                    <a:ext uri="{9D8B030D-6E8A-4147-A177-3AD203B41FA5}">
                      <a16:colId xmlns:a16="http://schemas.microsoft.com/office/drawing/2014/main" val="2268380440"/>
                    </a:ext>
                  </a:extLst>
                </a:gridCol>
                <a:gridCol w="1183669">
                  <a:extLst>
                    <a:ext uri="{9D8B030D-6E8A-4147-A177-3AD203B41FA5}">
                      <a16:colId xmlns:a16="http://schemas.microsoft.com/office/drawing/2014/main" val="331917873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导通法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电容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气压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超声波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激光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86617"/>
                  </a:ext>
                </a:extLst>
              </a:tr>
              <a:tr h="663442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、成本极低。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、抗干扰能力强。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、成本最低，性价比高。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、探测液面高度效率较高。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、性价比最高。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、性能稳定。</a:t>
                      </a:r>
                    </a:p>
                    <a:p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、功能最丰富，具有探测、移液监测、排液监测功能。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、探测液面高度精度高、效率高。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、探测液面精度高、效率高。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、探测精度高。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86095"/>
                  </a:ext>
                </a:extLst>
              </a:tr>
              <a:tr h="663442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、灵敏度低。</a:t>
                      </a:r>
                      <a:endParaRPr lang="en-US" altLang="zh-CN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、需要定制吸头。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、易受到干扰，故障率高。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、功能单一，只具有探测液面高度功能。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、成本较高。</a:t>
                      </a:r>
                      <a:endParaRPr lang="en-US" altLang="zh-CN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、无法排液探测。</a:t>
                      </a:r>
                      <a:endParaRPr lang="en-US" altLang="zh-CN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、探测液面高度效率较为一般。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、成本较高。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、功能单一，只具有探测液面高度功能。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1</a:t>
                      </a:r>
                      <a:r>
                        <a:rPr lang="zh-CN" altLang="en-US" sz="1200"/>
                        <a:t>、成本高</a:t>
                      </a:r>
                      <a:r>
                        <a:rPr lang="zh-CN" altLang="en-US" sz="1200" dirty="0"/>
                        <a:t>。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、功能单一，只具有探测液面高度功能。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、成本高。</a:t>
                      </a:r>
                      <a:endParaRPr lang="en-US" altLang="zh-CN" sz="12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、体积大，安装位置受限。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4950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2E02E2E-2345-4A8C-A008-64E813FA70C2}"/>
              </a:ext>
            </a:extLst>
          </p:cNvPr>
          <p:cNvSpPr txBox="1"/>
          <p:nvPr/>
        </p:nvSpPr>
        <p:spPr>
          <a:xfrm>
            <a:off x="318139" y="3509495"/>
            <a:ext cx="841616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        </a:t>
            </a:r>
            <a:r>
              <a:rPr lang="zh-CN" altLang="en-US" sz="1400" b="1" dirty="0"/>
              <a:t>综合产品需求、体积、成本考虑，市场大多数移液器选择电容、气压传感器作为探测的技术方式。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6822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64670" y="567882"/>
            <a:ext cx="4783394" cy="151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）导通法</a:t>
            </a:r>
            <a:endParaRPr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/>
              <a:t>①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需要定制化吸头，两条信号线贴在外壁。</a:t>
            </a:r>
            <a:endParaRPr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②吸头未接触液面，信号不导通。</a:t>
            </a:r>
            <a:endParaRPr lang="en-US" altLang="zh-CN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③吸头接触液面后导通，从而感知到吸头接触液面。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F7DC6F-06EA-4FCA-A016-D5810FC44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843558"/>
            <a:ext cx="3468997" cy="42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4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73726" y="592283"/>
            <a:ext cx="8551393" cy="115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）电容检测</a:t>
            </a:r>
            <a:r>
              <a:rPr lang="en-US" altLang="zh-CN" sz="1600" b="1" dirty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探测液面硬件通过读取</a:t>
            </a:r>
            <a:r>
              <a:rPr lang="zh-CN" altLang="zh-CN" sz="1600" kern="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电容传感器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数据，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经过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算法处理后，判断吸头是否接触到液面，从而实现液面探测功能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。</a:t>
            </a:r>
            <a:endParaRPr lang="en-US" altLang="zh-CN" sz="1600" b="1" dirty="0"/>
          </a:p>
        </p:txBody>
      </p:sp>
      <p:pic>
        <p:nvPicPr>
          <p:cNvPr id="2050" name="图片 2">
            <a:extLst>
              <a:ext uri="{FF2B5EF4-FFF2-40B4-BE49-F238E27FC236}">
                <a16:creationId xmlns:a16="http://schemas.microsoft.com/office/drawing/2014/main" id="{80031D93-ADE9-4EAC-9FD2-F4AB0070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" y="1880075"/>
            <a:ext cx="2791530" cy="323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电容探测液面">
            <a:extLst>
              <a:ext uri="{FF2B5EF4-FFF2-40B4-BE49-F238E27FC236}">
                <a16:creationId xmlns:a16="http://schemas.microsoft.com/office/drawing/2014/main" id="{B52C109F-D59E-4F3A-876B-0BBF088F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42" y="2355726"/>
            <a:ext cx="6043612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E81CBF-BAA4-42CC-8002-83C5F1C9F5BE}"/>
              </a:ext>
            </a:extLst>
          </p:cNvPr>
          <p:cNvSpPr/>
          <p:nvPr/>
        </p:nvSpPr>
        <p:spPr>
          <a:xfrm>
            <a:off x="3476572" y="1750421"/>
            <a:ext cx="5415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简化算法：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C2-C1&gt;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设定阈值，探测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到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液面。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197B5C7-ED9E-4993-9677-8428700F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  <a:endParaRPr kumimoji="1" lang="zh-CN" altLang="en-US" b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04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53185" y="598425"/>
            <a:ext cx="8551393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）气压检测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lang="en-US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zh-CN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探测液面硬件</a:t>
            </a:r>
            <a:r>
              <a:rPr lang="zh-CN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使用</a:t>
            </a:r>
            <a:r>
              <a:rPr lang="zh-CN" altLang="zh-CN" sz="16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气压传感器</a:t>
            </a:r>
            <a:r>
              <a:rPr lang="zh-CN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测量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吸</a:t>
            </a:r>
            <a:r>
              <a:rPr lang="zh-CN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液泵气压，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通过</a:t>
            </a:r>
            <a:r>
              <a:rPr lang="zh-CN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感知压力变化，经过算法处理后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从而</a:t>
            </a:r>
            <a:r>
              <a:rPr lang="zh-CN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判断吸液状态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。</a:t>
            </a:r>
            <a:endParaRPr lang="zh-CN" alt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E81CBF-BAA4-42CC-8002-83C5F1C9F5BE}"/>
              </a:ext>
            </a:extLst>
          </p:cNvPr>
          <p:cNvSpPr/>
          <p:nvPr/>
        </p:nvSpPr>
        <p:spPr>
          <a:xfrm>
            <a:off x="3476572" y="1750421"/>
            <a:ext cx="5415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简化算法：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P2-P1&gt;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设定阈值，探测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到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液面。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pic>
        <p:nvPicPr>
          <p:cNvPr id="3074" name="图片 2">
            <a:extLst>
              <a:ext uri="{FF2B5EF4-FFF2-40B4-BE49-F238E27FC236}">
                <a16:creationId xmlns:a16="http://schemas.microsoft.com/office/drawing/2014/main" id="{4D0E35F2-C5E9-43C5-A88C-C054DAB0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83718"/>
            <a:ext cx="2972704" cy="283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>
            <a:extLst>
              <a:ext uri="{FF2B5EF4-FFF2-40B4-BE49-F238E27FC236}">
                <a16:creationId xmlns:a16="http://schemas.microsoft.com/office/drawing/2014/main" id="{52039400-7B6B-49D9-A9D0-C7E8E182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41239"/>
            <a:ext cx="3327676" cy="306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8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53185" y="598425"/>
            <a:ext cx="8551393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4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）超声波</a:t>
            </a:r>
            <a:endParaRPr lang="en-US" altLang="zh-CN" sz="1600" kern="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zh-CN" altLang="en-US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利用回声定位原理，检测液面高度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。其灵感来自蝙蝠、鲸鱼等生物。</a:t>
            </a:r>
            <a:endParaRPr lang="zh-CN" alt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074" name="Picture 2" descr="https://nimg.ws.126.net/?url=http%3A%2F%2Fdingyue.ws.126.net%2F2021%2F0825%2Ffe866b5ej00qycpw3002mc001gc00ymm.jpg&amp;thumbnail=660x2147483647&amp;quality=80&amp;type=jpg">
            <a:extLst>
              <a:ext uri="{FF2B5EF4-FFF2-40B4-BE49-F238E27FC236}">
                <a16:creationId xmlns:a16="http://schemas.microsoft.com/office/drawing/2014/main" id="{83B1C47C-D0F9-4477-8F95-105D6AE9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63638"/>
            <a:ext cx="5134372" cy="339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78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53185" y="598425"/>
            <a:ext cx="8551393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5</a:t>
            </a:r>
            <a:r>
              <a:rPr lang="zh-CN" altLang="en-US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）激光</a:t>
            </a:r>
            <a:endParaRPr lang="en-US" altLang="zh-CN" sz="1600" kern="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zh-CN" altLang="en-US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利用光反射原理，检测液面高度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。虽然精度高，但体积大，使用受限。</a:t>
            </a:r>
            <a:endParaRPr lang="en-US" altLang="zh-CN" sz="16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4098" name="Picture 2" descr="https://pic1.zhimg.com/v2-ede384744af7e3f98e986199559c0170_r.jpg">
            <a:extLst>
              <a:ext uri="{FF2B5EF4-FFF2-40B4-BE49-F238E27FC236}">
                <a16:creationId xmlns:a16="http://schemas.microsoft.com/office/drawing/2014/main" id="{58226D55-2CE8-44BB-82C9-9AA1A96D7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1694"/>
            <a:ext cx="5638192" cy="3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6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、液面探测方式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53185" y="598425"/>
            <a:ext cx="8551393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6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）</a:t>
            </a:r>
            <a:r>
              <a:rPr lang="zh-CN" altLang="en-US" sz="16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视觉</a:t>
            </a:r>
            <a:endParaRPr lang="en-US" altLang="zh-CN" sz="1600" b="1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   </a:t>
            </a:r>
            <a:r>
              <a:rPr lang="zh-CN" altLang="en-US" sz="1600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利用相机照相，之后经过图形处理，检测液面高度</a:t>
            </a:r>
            <a:r>
              <a:rPr lang="zh-CN" altLang="en-US" sz="16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。同样精度高，但体积大，容易被遮挡，不便安装。</a:t>
            </a:r>
            <a:endParaRPr lang="en-US" altLang="zh-CN" sz="16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5122" name="Picture 2" descr="https://gimg2.baidu.com/image_search/src=http%3A%2F%2Fcbu01.alicdn.com%2Fimg%2Fibank%2FO1CN01qHB5d91MKZWl5cqkP_%21%213493381416-0-cib.jpg&amp;refer=http%3A%2F%2Fcbu01.alicdn.com&amp;app=2002&amp;size=f9999,10000&amp;q=a80&amp;n=0&amp;g=0n&amp;fmt=auto?sec=1681024896&amp;t=dcd9aa42c1a0431726cf38a6990827eb">
            <a:extLst>
              <a:ext uri="{FF2B5EF4-FFF2-40B4-BE49-F238E27FC236}">
                <a16:creationId xmlns:a16="http://schemas.microsoft.com/office/drawing/2014/main" id="{0F1DB0A0-F560-46A1-8BCD-A0CF57CF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766321"/>
            <a:ext cx="3219822" cy="321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92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4</a:t>
            </a:r>
            <a:r>
              <a:rPr kumimoji="1" lang="zh-CN" altLang="en-US" b="0" dirty="0">
                <a:latin typeface="+mn-ea"/>
              </a:rPr>
              <a:t>、电容探测理想化指标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86D133-E391-481A-9112-256ED319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192594"/>
              </p:ext>
            </p:extLst>
          </p:nvPr>
        </p:nvGraphicFramePr>
        <p:xfrm>
          <a:off x="352424" y="1587017"/>
          <a:ext cx="843625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53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059686">
                  <a:extLst>
                    <a:ext uri="{9D8B030D-6E8A-4147-A177-3AD203B41FA5}">
                      <a16:colId xmlns:a16="http://schemas.microsoft.com/office/drawing/2014/main" val="2659806671"/>
                    </a:ext>
                  </a:extLst>
                </a:gridCol>
                <a:gridCol w="2601709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2517502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4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最小检测电容值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最大检测电容值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电容检测指标：检测时间、电容值范围。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液面探测指标：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探测速度（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探测液面高度时间 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探测精度</a:t>
            </a:r>
            <a:r>
              <a:rPr lang="en-US" altLang="zh-CN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过冲、探测体积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35624-BCC3-4AC1-9B35-179147310765}"/>
              </a:ext>
            </a:extLst>
          </p:cNvPr>
          <p:cNvSpPr txBox="1"/>
          <p:nvPr/>
        </p:nvSpPr>
        <p:spPr>
          <a:xfrm>
            <a:off x="352424" y="1248463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电容检测理论性能如下：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77E2077-B658-4A89-AEA3-C3934819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309798"/>
              </p:ext>
            </p:extLst>
          </p:nvPr>
        </p:nvGraphicFramePr>
        <p:xfrm>
          <a:off x="352424" y="3437209"/>
          <a:ext cx="8436251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763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063709">
                  <a:extLst>
                    <a:ext uri="{9D8B030D-6E8A-4147-A177-3AD203B41FA5}">
                      <a16:colId xmlns:a16="http://schemas.microsoft.com/office/drawing/2014/main" val="3071160879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  <a:gridCol w="2560491">
                  <a:extLst>
                    <a:ext uri="{9D8B030D-6E8A-4147-A177-3AD203B41FA5}">
                      <a16:colId xmlns:a16="http://schemas.microsoft.com/office/drawing/2014/main" val="135537837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最大探测速度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最大探测精度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过冲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探测体积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任意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F4C531C-51F7-4135-9DB0-CD5890ABFCCE}"/>
              </a:ext>
            </a:extLst>
          </p:cNvPr>
          <p:cNvSpPr txBox="1"/>
          <p:nvPr/>
        </p:nvSpPr>
        <p:spPr>
          <a:xfrm>
            <a:off x="355276" y="3098655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液面探测理论性能如下：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8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5</a:t>
            </a:r>
            <a:r>
              <a:rPr kumimoji="1" lang="zh-CN" altLang="en-US" b="0" dirty="0">
                <a:latin typeface="+mn-ea"/>
              </a:rPr>
              <a:t>、电容传感器工程性能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448BDB-49D6-4110-83E8-BF400C26898F}"/>
              </a:ext>
            </a:extLst>
          </p:cNvPr>
          <p:cNvSpPr txBox="1"/>
          <p:nvPr/>
        </p:nvSpPr>
        <p:spPr>
          <a:xfrm>
            <a:off x="354284" y="62753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电容检测指标，根据当前商业水平和移液器实际需求，极限如下：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DFA7962-CC65-429B-A3BA-AF9F12434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97107"/>
              </p:ext>
            </p:extLst>
          </p:nvPr>
        </p:nvGraphicFramePr>
        <p:xfrm>
          <a:off x="354284" y="1010184"/>
          <a:ext cx="8466188" cy="10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610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501201">
                  <a:extLst>
                    <a:ext uri="{9D8B030D-6E8A-4147-A177-3AD203B41FA5}">
                      <a16:colId xmlns:a16="http://schemas.microsoft.com/office/drawing/2014/main" val="2659806671"/>
                    </a:ext>
                  </a:extLst>
                </a:gridCol>
                <a:gridCol w="2610942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2526435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</a:tblGrid>
              <a:tr h="275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400" dirty="0"/>
                        <a:t>最小</a:t>
                      </a:r>
                      <a:r>
                        <a:rPr lang="zh-CN" altLang="en-US" sz="14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最小检测电容值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最大检测电容值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18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、商业运放硬件电路，检测时间为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、商业电路检测电容值，可达到</a:t>
                      </a: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级别。（电路有成本、重量和体积限制）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级别足以满足实际需求。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622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34E5711-6E17-459A-8B6A-AF21993B0C6F}"/>
              </a:ext>
            </a:extLst>
          </p:cNvPr>
          <p:cNvSpPr txBox="1"/>
          <p:nvPr/>
        </p:nvSpPr>
        <p:spPr>
          <a:xfrm>
            <a:off x="361552" y="2152304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液面探测指标，规划工程目标参数如下，环境温度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摄氏度，湿度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60%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，试剂默认使用蒸馏水：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543AF9E-21FA-4A05-8099-4D7258B37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78537"/>
              </p:ext>
            </p:extLst>
          </p:nvPr>
        </p:nvGraphicFramePr>
        <p:xfrm>
          <a:off x="350856" y="2787774"/>
          <a:ext cx="8469616" cy="228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46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287538">
                  <a:extLst>
                    <a:ext uri="{9D8B030D-6E8A-4147-A177-3AD203B41FA5}">
                      <a16:colId xmlns:a16="http://schemas.microsoft.com/office/drawing/2014/main" val="725272827"/>
                    </a:ext>
                  </a:extLst>
                </a:gridCol>
                <a:gridCol w="1405863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1600349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  <a:gridCol w="1688560">
                  <a:extLst>
                    <a:ext uri="{9D8B030D-6E8A-4147-A177-3AD203B41FA5}">
                      <a16:colId xmlns:a16="http://schemas.microsoft.com/office/drawing/2014/main" val="2591517247"/>
                    </a:ext>
                  </a:extLst>
                </a:gridCol>
                <a:gridCol w="1688560">
                  <a:extLst>
                    <a:ext uri="{9D8B030D-6E8A-4147-A177-3AD203B41FA5}">
                      <a16:colId xmlns:a16="http://schemas.microsoft.com/office/drawing/2014/main" val="202830994"/>
                    </a:ext>
                  </a:extLst>
                </a:gridCol>
              </a:tblGrid>
              <a:tr h="1879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r>
                        <a:rPr lang="en-US" altLang="zh-CN" sz="1200" kern="100" dirty="0" err="1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ms</a:t>
                      </a:r>
                      <a:endParaRPr lang="en-US" altLang="zh-CN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探测速度</a:t>
                      </a:r>
                      <a:r>
                        <a:rPr lang="en-US" altLang="zh-CN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探测精度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过冲</a:t>
                      </a:r>
                      <a:r>
                        <a:rPr lang="en-US" altLang="zh-CN" dirty="0"/>
                        <a:t>mm</a:t>
                      </a:r>
                    </a:p>
                    <a:p>
                      <a:pPr algn="l"/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最小探测体积</a:t>
                      </a:r>
                      <a:r>
                        <a:rPr lang="en-US" altLang="zh-CN" dirty="0"/>
                        <a:t>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重复探测一致性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0.02~100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0.1~50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0~2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、工业技术限制。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、电容转换时间不宜设置过小，这会频繁读取数据，导致通信压力过大。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、算法和工业技术限制。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、速度越快，刹车距离越长，吸头过冲大，对试剂污染程度加大。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50mm/s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探测速度对应的过冲，计算值达到</a:t>
                      </a:r>
                      <a:r>
                        <a:rPr lang="en-US" altLang="zh-CN" sz="1000" dirty="0">
                          <a:highlight>
                            <a:srgbClr val="FFFF00"/>
                          </a:highlight>
                        </a:rPr>
                        <a:t>1.85mm</a:t>
                      </a:r>
                      <a:r>
                        <a:rPr lang="zh-CN" altLang="en-US" sz="1000" dirty="0">
                          <a:highlight>
                            <a:srgbClr val="FFFF00"/>
                          </a:highlight>
                        </a:rPr>
                        <a:t>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、探测速度、探测精度相互约束。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384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深孔板孔位放置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2ul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MT"/>
                        </a:rPr>
                        <a:t>，可以形成液面，若放置更小体积，无法形成液面，而是形成一颗水珠。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29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6</a:t>
            </a:r>
            <a:r>
              <a:rPr kumimoji="1" lang="zh-CN" altLang="en-US" b="0" dirty="0">
                <a:latin typeface="+mn-ea"/>
              </a:rPr>
              <a:t>、电容检测原理</a:t>
            </a:r>
            <a:r>
              <a:rPr kumimoji="1" lang="en-US" altLang="zh-CN" b="0" dirty="0">
                <a:latin typeface="+mn-ea"/>
              </a:rPr>
              <a:t>——</a:t>
            </a:r>
            <a:r>
              <a:rPr kumimoji="1" lang="zh-CN" altLang="en-US" b="0" dirty="0">
                <a:latin typeface="+mn-ea"/>
              </a:rPr>
              <a:t>充放电方式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电容充电电路与充电曲线图。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）充电时间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t=RC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，测量</a:t>
            </a:r>
            <a:r>
              <a:rPr lang="zh-CN" altLang="en-US" sz="1600" kern="100" dirty="0">
                <a:highlight>
                  <a:srgbClr val="00FF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电容充电时间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与对应时刻的</a:t>
            </a:r>
            <a:r>
              <a:rPr lang="zh-CN" altLang="en-US" sz="1600" kern="100" dirty="0">
                <a:highlight>
                  <a:srgbClr val="00FF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电压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，便可得出电容值，即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C=t/R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电容检测时间，理论上可达到无穷小：</a:t>
            </a:r>
            <a:endParaRPr lang="en-US" altLang="zh-CN" sz="1600" b="1" dirty="0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187B4-C85A-4C1B-B49F-5C20F029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430072"/>
            <a:ext cx="5147462" cy="37145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6FCB09-F853-409C-A0F3-5D67A125E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3819"/>
            <a:ext cx="3923928" cy="2010608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BC26E0-6316-4230-99C0-B58F23287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666006"/>
              </p:ext>
            </p:extLst>
          </p:nvPr>
        </p:nvGraphicFramePr>
        <p:xfrm>
          <a:off x="539552" y="1369593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1"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552" y="1369593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06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zh-CN" altLang="en-US" b="0" dirty="0">
                <a:latin typeface="+mn-ea"/>
              </a:rPr>
              <a:t>汇总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、各个方案开发时间节点。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、需要哪些帮助？二次探测需要软件开发，气压探测需要软件帮助。软件开发记录探测成功率相关的数据，即日志文件，保存到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csv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文件中。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、新增耗材，电容尽可能兼容。整理分类现有耗材，供用户参考借鉴。无法兼容则使用气压进行探测。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、液面探测可靠性，需要哪些帮助。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、软件读取电容值，记录到文件中。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、重复探测液面位置一致性。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、整理电容探测工况，分成大类。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4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7</a:t>
            </a:r>
            <a:r>
              <a:rPr kumimoji="1" lang="zh-CN" altLang="en-US" b="0" dirty="0">
                <a:latin typeface="+mn-ea"/>
              </a:rPr>
              <a:t>、电容检测原理</a:t>
            </a:r>
            <a:r>
              <a:rPr kumimoji="1" lang="en-US" altLang="zh-CN" b="0" dirty="0">
                <a:latin typeface="+mn-ea"/>
              </a:rPr>
              <a:t>——</a:t>
            </a:r>
            <a:r>
              <a:rPr kumimoji="1" lang="zh-CN" altLang="en-US" b="0" dirty="0">
                <a:latin typeface="+mn-ea"/>
              </a:rPr>
              <a:t>谐振频率方式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、谐振频率与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关系：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f=1/(2</a:t>
            </a:r>
            <a:r>
              <a:rPr lang="el-GR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π√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LC)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）常数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el-GR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）电感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，常数。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）电容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solidFill>
                  <a:srgbClr val="0070C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变量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测试目标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）同频段干扰严重，需要错开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频率。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、测量信号频率，便可计算出电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容值，整理后：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highlight>
                  <a:srgbClr val="86D070"/>
                </a:highlight>
                <a:latin typeface="ArialMT"/>
              </a:rPr>
              <a:t>C = 1 / (L* 4 * </a:t>
            </a:r>
            <a:r>
              <a:rPr lang="el-GR" altLang="zh-CN" sz="1600" dirty="0">
                <a:highlight>
                  <a:srgbClr val="86D070"/>
                </a:highlight>
                <a:latin typeface="ArialMT"/>
              </a:rPr>
              <a:t>π</a:t>
            </a:r>
            <a:r>
              <a:rPr lang="en-US" altLang="zh-CN" sz="1600" dirty="0">
                <a:highlight>
                  <a:srgbClr val="86D070"/>
                </a:highlight>
                <a:latin typeface="ArialMT"/>
              </a:rPr>
              <a:t>^2 * f^2)</a:t>
            </a:r>
          </a:p>
          <a:p>
            <a:r>
              <a:rPr lang="en-US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f=1/(2</a:t>
            </a:r>
            <a:r>
              <a:rPr lang="el-GR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π√</a:t>
            </a:r>
            <a:r>
              <a:rPr lang="en-US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LC)</a:t>
            </a:r>
          </a:p>
          <a:p>
            <a:endParaRPr lang="en-US" altLang="zh-CN" sz="1600" dirty="0">
              <a:highlight>
                <a:srgbClr val="86D070"/>
              </a:highlight>
              <a:latin typeface="ArialMT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电容检测时间，理论上可达到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无穷小：</a:t>
            </a:r>
            <a:endParaRPr lang="en-US" altLang="zh-CN" sz="1600" b="1" dirty="0">
              <a:solidFill>
                <a:schemeClr val="lt1"/>
              </a:solidFill>
            </a:endParaRPr>
          </a:p>
          <a:p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v2-9c8ae44864f606c5dac795f5aa888c76_b">
            <a:hlinkClick r:id="" action="ppaction://media"/>
            <a:extLst>
              <a:ext uri="{FF2B5EF4-FFF2-40B4-BE49-F238E27FC236}">
                <a16:creationId xmlns:a16="http://schemas.microsoft.com/office/drawing/2014/main" id="{F296FD23-2107-4E0F-B319-FCD096412E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3766" y="905037"/>
            <a:ext cx="5417122" cy="4238463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A00FFB6-526C-48E2-8280-E2099D45A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47247"/>
              </p:ext>
            </p:extLst>
          </p:nvPr>
        </p:nvGraphicFramePr>
        <p:xfrm>
          <a:off x="454006" y="4341178"/>
          <a:ext cx="1638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" name="Equation" r:id="rId7" imgW="1638000" imgH="304560" progId="Equation.DSMT4">
                  <p:embed/>
                </p:oleObj>
              </mc:Choice>
              <mc:Fallback>
                <p:oleObj name="Equation" r:id="rId7" imgW="1638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4006" y="4341178"/>
                        <a:ext cx="1638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70EC866-8798-4FAF-887A-6942DEAA8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1537"/>
              </p:ext>
            </p:extLst>
          </p:nvPr>
        </p:nvGraphicFramePr>
        <p:xfrm>
          <a:off x="454006" y="4061778"/>
          <a:ext cx="863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" name="Equation" r:id="rId9" imgW="863280" imgH="279360" progId="Equation.DSMT4">
                  <p:embed/>
                </p:oleObj>
              </mc:Choice>
              <mc:Fallback>
                <p:oleObj name="Equation" r:id="rId9" imgW="8632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4006" y="4061778"/>
                        <a:ext cx="863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203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9</a:t>
            </a:r>
            <a:r>
              <a:rPr kumimoji="1" lang="zh-CN" altLang="en-US" b="0" dirty="0">
                <a:latin typeface="+mn-ea"/>
              </a:rPr>
              <a:t>、电容传感器选型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为了实现探测速度、探测精度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过冲达到较好性能，主要取决于以下参数。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18E335-6999-4488-8572-EF721814A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51755"/>
              </p:ext>
            </p:extLst>
          </p:nvPr>
        </p:nvGraphicFramePr>
        <p:xfrm>
          <a:off x="355276" y="894080"/>
          <a:ext cx="8433447" cy="2839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98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116906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1116906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1256519">
                  <a:extLst>
                    <a:ext uri="{9D8B030D-6E8A-4147-A177-3AD203B41FA5}">
                      <a16:colId xmlns:a16="http://schemas.microsoft.com/office/drawing/2014/main" val="121612145"/>
                    </a:ext>
                  </a:extLst>
                </a:gridCol>
                <a:gridCol w="1186712">
                  <a:extLst>
                    <a:ext uri="{9D8B030D-6E8A-4147-A177-3AD203B41FA5}">
                      <a16:colId xmlns:a16="http://schemas.microsoft.com/office/drawing/2014/main" val="1948408284"/>
                    </a:ext>
                  </a:extLst>
                </a:gridCol>
                <a:gridCol w="1948967">
                  <a:extLst>
                    <a:ext uri="{9D8B030D-6E8A-4147-A177-3AD203B41FA5}">
                      <a16:colId xmlns:a16="http://schemas.microsoft.com/office/drawing/2014/main" val="63388843"/>
                    </a:ext>
                  </a:extLst>
                </a:gridCol>
                <a:gridCol w="760339">
                  <a:extLst>
                    <a:ext uri="{9D8B030D-6E8A-4147-A177-3AD203B41FA5}">
                      <a16:colId xmlns:a16="http://schemas.microsoft.com/office/drawing/2014/main" val="295557464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系统噪声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采样时间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检测电容范围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推荐优先级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382662"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FDC2212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100sps 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时为 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0.3fF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。</a:t>
                      </a:r>
                      <a:b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245us</a:t>
                      </a:r>
                      <a:b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~250nF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、精度高，抗干扰性能好。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CY8CMBR3102-SX1I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341us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1pF~50pF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7080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CY8C4000T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1pF~50pF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08718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锁相环方案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自搭建电路，取决电路参数。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，至少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，至少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100sps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自搭建电路，取决电路参数。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产生相位差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电压变化。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21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FDC2212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芯片主要参数。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5EB2C5-4E0E-490D-B44C-740C408C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7" y="1135826"/>
            <a:ext cx="6230219" cy="40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、探测速度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）探测速度与电容检测时间紧密相关，该方案可满足探测速度需求。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）传感器检测时间和算法耗时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12ms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，过冲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0.6mm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；最终过冲如下</a:t>
            </a:r>
            <a:r>
              <a:rPr lang="zh-CN" altLang="en-US" sz="1600" kern="100" dirty="0">
                <a:solidFill>
                  <a:schemeClr val="dk1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805921-C6DE-4050-BFBC-F8D8737A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92" y="2181393"/>
            <a:ext cx="2486971" cy="2962107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561CA0C-2CBE-46AC-A743-A651A1CEE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34047"/>
              </p:ext>
            </p:extLst>
          </p:nvPr>
        </p:nvGraphicFramePr>
        <p:xfrm>
          <a:off x="361302" y="1417901"/>
          <a:ext cx="83529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71434702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97993977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22906361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38715955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576214823"/>
                    </a:ext>
                  </a:extLst>
                </a:gridCol>
                <a:gridCol w="1656186">
                  <a:extLst>
                    <a:ext uri="{9D8B030D-6E8A-4147-A177-3AD203B41FA5}">
                      <a16:colId xmlns:a16="http://schemas.microsoft.com/office/drawing/2014/main" val="416555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探测速度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电容检测时间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算法耗时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电机刹车时间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电机刹车过冲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总探测精度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过冲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61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50mm/s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1.25mm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1.85mm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04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18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过冲与电容检测时间、算法、电机刹车距离紧密相关。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）对算法进行优化，加入</a:t>
            </a:r>
            <a:r>
              <a:rPr lang="zh-CN" altLang="en-US" sz="1600" kern="100" dirty="0">
                <a:highlight>
                  <a:srgbClr val="FFFF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二次探测策略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。第一次以高速探测，过冲较大，第二次以较低速度再次探测（甚至不做探测，直接修正过冲偏差），减少过冲。最终实现探测速度、探测精度达到最优解。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F5392D-10FB-4879-82E6-EB607A3A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18" y="1962759"/>
            <a:ext cx="1653217" cy="31525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AC84AE-6731-48B8-B8B2-E8D1302D7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1923678"/>
            <a:ext cx="5685665" cy="32198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7754E3-FAB5-4DC6-9964-018B353518C6}"/>
              </a:ext>
            </a:extLst>
          </p:cNvPr>
          <p:cNvSpPr txBox="1"/>
          <p:nvPr/>
        </p:nvSpPr>
        <p:spPr>
          <a:xfrm>
            <a:off x="2843808" y="1986975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solidFill>
                  <a:srgbClr val="7030A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第一次探测，过冲较大。</a:t>
            </a:r>
            <a:endParaRPr lang="en-US" altLang="zh-CN" sz="1600" kern="100" dirty="0">
              <a:solidFill>
                <a:srgbClr val="7030A0"/>
              </a:solidFill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CDE5A1-AA09-440B-849C-2B55D467BC1A}"/>
              </a:ext>
            </a:extLst>
          </p:cNvPr>
          <p:cNvSpPr txBox="1"/>
          <p:nvPr/>
        </p:nvSpPr>
        <p:spPr>
          <a:xfrm>
            <a:off x="6444208" y="1951360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solidFill>
                  <a:srgbClr val="7030A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第二次探测</a:t>
            </a:r>
            <a:endParaRPr lang="en-US" altLang="zh-CN" sz="1600" kern="100" dirty="0">
              <a:solidFill>
                <a:srgbClr val="7030A0"/>
              </a:solidFill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solidFill>
                  <a:srgbClr val="7030A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或者修正偏差</a:t>
            </a:r>
            <a:endParaRPr lang="en-US" altLang="zh-CN" sz="1600" kern="100" dirty="0">
              <a:solidFill>
                <a:srgbClr val="7030A0"/>
              </a:solidFill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66D653-EBEC-4AF4-A1EB-01B7B11D4999}"/>
              </a:ext>
            </a:extLst>
          </p:cNvPr>
          <p:cNvSpPr txBox="1"/>
          <p:nvPr/>
        </p:nvSpPr>
        <p:spPr>
          <a:xfrm>
            <a:off x="4443791" y="198697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solidFill>
                  <a:srgbClr val="7030A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1600" kern="100" dirty="0">
                <a:solidFill>
                  <a:srgbClr val="7030A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轴上抬一段距离。</a:t>
            </a:r>
            <a:endParaRPr lang="en-US" altLang="zh-CN" sz="1600" kern="100" dirty="0">
              <a:solidFill>
                <a:srgbClr val="7030A0"/>
              </a:solidFill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2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、最小探测体积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首先介绍计算电容值方法：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(1)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谐振频率与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LC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关系：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f=1/(2</a:t>
            </a:r>
            <a:r>
              <a:rPr lang="el-GR" altLang="zh-CN" sz="1400" dirty="0">
                <a:highlight>
                  <a:srgbClr val="86D070"/>
                </a:highlight>
                <a:latin typeface="ArialMT"/>
              </a:rPr>
              <a:t>π√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LC)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，整理后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C = 1 / (L* 4 * </a:t>
            </a:r>
            <a:r>
              <a:rPr lang="el-GR" altLang="zh-CN" sz="1400" dirty="0">
                <a:highlight>
                  <a:srgbClr val="86D070"/>
                </a:highlight>
                <a:latin typeface="ArialMT"/>
              </a:rPr>
              <a:t>π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^2 * f^2)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。</a:t>
            </a:r>
            <a:endParaRPr lang="en-US" altLang="zh-CN" sz="1400" dirty="0">
              <a:highlight>
                <a:srgbClr val="86D070"/>
              </a:highlight>
              <a:latin typeface="ArialMT"/>
            </a:endParaRPr>
          </a:p>
          <a:p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(2)FDC2212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检测频率与输出数字量关系：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ƒ = 2×ƒREFx ×</a:t>
            </a:r>
            <a:r>
              <a:rPr lang="en-US" altLang="zh-CN" sz="1400" dirty="0" err="1">
                <a:highlight>
                  <a:srgbClr val="86D070"/>
                </a:highlight>
                <a:latin typeface="ArialMT"/>
              </a:rPr>
              <a:t>DATAx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 / 2^28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。</a:t>
            </a:r>
            <a:br>
              <a:rPr lang="en-US" altLang="zh-CN" sz="1400" dirty="0">
                <a:highlight>
                  <a:srgbClr val="86D070"/>
                </a:highlight>
                <a:latin typeface="ArialMT"/>
              </a:rPr>
            </a:br>
            <a:r>
              <a:rPr lang="zh-CN" altLang="en-US" sz="1400" dirty="0">
                <a:highlight>
                  <a:srgbClr val="FFFD78"/>
                </a:highlight>
                <a:latin typeface="ArialMT"/>
              </a:rPr>
              <a:t>备注：</a:t>
            </a:r>
            <a:endParaRPr lang="en-US" altLang="zh-CN" sz="1400" dirty="0">
              <a:highlight>
                <a:srgbClr val="FFFD78"/>
              </a:highlight>
              <a:latin typeface="ArialMT"/>
            </a:endParaRP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①电感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L=18µH 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；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C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是电容值。</a:t>
            </a:r>
            <a:endParaRPr lang="en-US" altLang="zh-CN" sz="1400" dirty="0">
              <a:solidFill>
                <a:srgbClr val="000000"/>
              </a:solidFill>
              <a:highlight>
                <a:srgbClr val="FFFD78"/>
              </a:highlight>
              <a:latin typeface="ArialMT"/>
            </a:endParaRPr>
          </a:p>
          <a:p>
            <a:r>
              <a:rPr lang="zh-CN" altLang="en-US" sz="1400" dirty="0">
                <a:highlight>
                  <a:srgbClr val="FFFD78"/>
                </a:highlight>
              </a:rPr>
              <a:t>②分频后参考频率</a:t>
            </a:r>
            <a:r>
              <a:rPr lang="en-US" altLang="zh-CN" sz="1400" dirty="0" err="1">
                <a:highlight>
                  <a:srgbClr val="FFFD78"/>
                </a:highlight>
              </a:rPr>
              <a:t>ƒREFx</a:t>
            </a:r>
            <a:r>
              <a:rPr lang="en-US" altLang="zh-CN" sz="1400" dirty="0">
                <a:highlight>
                  <a:srgbClr val="FFFD78"/>
                </a:highlight>
              </a:rPr>
              <a:t>=5MHz</a:t>
            </a:r>
            <a:r>
              <a:rPr lang="zh-CN" altLang="en-US" sz="1400" dirty="0">
                <a:highlight>
                  <a:srgbClr val="FFFD78"/>
                </a:highlight>
              </a:rPr>
              <a:t>。</a:t>
            </a:r>
            <a:endParaRPr lang="en-US" altLang="zh-CN" sz="1400" dirty="0">
              <a:highlight>
                <a:srgbClr val="FFFD78"/>
              </a:highlight>
            </a:endParaRPr>
          </a:p>
          <a:p>
            <a:r>
              <a:rPr lang="zh-CN" altLang="en-US" sz="1400" dirty="0">
                <a:highlight>
                  <a:srgbClr val="FFFD78"/>
                </a:highlight>
              </a:rPr>
              <a:t>③传感器输出数字量</a:t>
            </a:r>
            <a:r>
              <a:rPr lang="en-US" altLang="zh-CN" sz="1400" dirty="0" err="1">
                <a:highlight>
                  <a:srgbClr val="FFFD78"/>
                </a:highlight>
              </a:rPr>
              <a:t>DATAx</a:t>
            </a:r>
            <a:r>
              <a:rPr lang="zh-CN" altLang="en-US" sz="1400" dirty="0">
                <a:highlight>
                  <a:srgbClr val="FFFD78"/>
                </a:highlight>
              </a:rPr>
              <a:t>。</a:t>
            </a:r>
            <a:endParaRPr lang="en-US" altLang="zh-CN" sz="1400" dirty="0">
              <a:highlight>
                <a:srgbClr val="FFFD78"/>
              </a:highlight>
              <a:latin typeface="Arial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FDFF7-4ACE-4761-8E5F-F37535CA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" y="2643758"/>
            <a:ext cx="9020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、探测最小体积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2ul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水，查看数据变化量与噪声情况，比值越大，可靠性越高。推荐取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以上。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）计算</a:t>
            </a:r>
            <a:r>
              <a:rPr lang="en-US" altLang="zh-CN" sz="1600" kern="10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2ul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电容值过程如下：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E7E1B9-2DAD-449C-87FB-B5292A84C3EB}"/>
              </a:ext>
            </a:extLst>
          </p:cNvPr>
          <p:cNvSpPr/>
          <p:nvPr/>
        </p:nvSpPr>
        <p:spPr>
          <a:xfrm>
            <a:off x="5302872" y="1347613"/>
            <a:ext cx="334922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0000"/>
                </a:solidFill>
                <a:latin typeface="ArialMT"/>
              </a:rPr>
              <a:t>根据</a:t>
            </a:r>
            <a:r>
              <a:rPr lang="en-US" altLang="zh-CN" sz="1200" b="1" dirty="0">
                <a:solidFill>
                  <a:srgbClr val="000000"/>
                </a:solidFill>
                <a:latin typeface="ArialMT"/>
              </a:rPr>
              <a:t>FDC2212</a:t>
            </a:r>
            <a:r>
              <a:rPr lang="zh-CN" altLang="en-US" sz="1200" b="1" dirty="0">
                <a:solidFill>
                  <a:srgbClr val="000000"/>
                </a:solidFill>
                <a:latin typeface="ArialMT"/>
              </a:rPr>
              <a:t>官方手册资料，整理计算过程：</a:t>
            </a:r>
            <a:endParaRPr lang="en-US" altLang="zh-CN" sz="1200" b="1" dirty="0">
              <a:solidFill>
                <a:srgbClr val="000000"/>
              </a:solidFill>
              <a:latin typeface="ArialMT"/>
            </a:endParaRPr>
          </a:p>
          <a:p>
            <a:endParaRPr lang="en-US" altLang="zh-CN" sz="1200" dirty="0">
              <a:solidFill>
                <a:srgbClr val="000000"/>
              </a:solidFill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、数据人为偏移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142468832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，还原后，取样点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C1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的数值量是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142411728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，取样点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的数值是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142355904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。</a:t>
            </a:r>
            <a:endParaRPr lang="en-US" altLang="zh-CN" sz="1200" dirty="0">
              <a:solidFill>
                <a:srgbClr val="000000"/>
              </a:solidFill>
              <a:highlight>
                <a:srgbClr val="86D070"/>
              </a:highlight>
              <a:latin typeface="ArialMT"/>
            </a:endParaRPr>
          </a:p>
          <a:p>
            <a:endParaRPr lang="en-US" altLang="zh-CN" sz="1200" dirty="0">
              <a:solidFill>
                <a:srgbClr val="000000"/>
              </a:solidFill>
              <a:highlight>
                <a:srgbClr val="86D07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、分别带入公式（包含寄生电容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20pF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、环境电容）</a:t>
            </a:r>
            <a:endParaRPr lang="en-US" altLang="zh-CN" sz="1200" dirty="0">
              <a:solidFill>
                <a:srgbClr val="000000"/>
              </a:solidFill>
              <a:highlight>
                <a:srgbClr val="FFFF0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f1=5305250Hz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C1=49.9983pF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f2=5303170Hz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C2=50.0376pF</a:t>
            </a:r>
          </a:p>
          <a:p>
            <a:endParaRPr lang="en-US" altLang="zh-CN" sz="1200" dirty="0">
              <a:solidFill>
                <a:srgbClr val="000000"/>
              </a:solidFill>
              <a:highlight>
                <a:srgbClr val="FFFF0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384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孔位放置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2ul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水，电容值为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C2-C1=0.0393pF=39.3fP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4E7EA3-A81E-42F4-A901-EE30962D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422780"/>
            <a:ext cx="4979345" cy="37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3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11</a:t>
            </a:r>
            <a:r>
              <a:rPr kumimoji="1" lang="zh-CN" altLang="en-US" b="0" dirty="0">
                <a:latin typeface="+mn-ea"/>
              </a:rPr>
              <a:t>、锁相环探测液面原理介绍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锁相环应用简介。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f1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：参考频率。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f2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：锁相环输出频率。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14889D-1DB2-4565-9D3E-EC7D871C5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23" y="3015522"/>
            <a:ext cx="3916014" cy="1960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E4BE97-9B98-4DD8-8D34-721F90099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51" y="1762980"/>
            <a:ext cx="660887" cy="335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371865-1832-438B-9086-63EFBB079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6601"/>
            <a:ext cx="1115616" cy="35968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500E7E-833D-40C8-8897-D7EF7A7F11D5}"/>
              </a:ext>
            </a:extLst>
          </p:cNvPr>
          <p:cNvSpPr txBox="1"/>
          <p:nvPr/>
        </p:nvSpPr>
        <p:spPr>
          <a:xfrm>
            <a:off x="1115616" y="1587688"/>
            <a:ext cx="3415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吸头未触碰液面，</a:t>
            </a:r>
            <a:r>
              <a:rPr lang="en-US" altLang="zh-CN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f1</a:t>
            </a:r>
            <a:r>
              <a:rPr lang="zh-CN" altLang="en-US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f2</a:t>
            </a:r>
            <a:r>
              <a:rPr lang="zh-CN" altLang="en-US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频率几乎相同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1255FD-AA80-410A-B44C-08E4C8B6267C}"/>
              </a:ext>
            </a:extLst>
          </p:cNvPr>
          <p:cNvSpPr txBox="1"/>
          <p:nvPr/>
        </p:nvSpPr>
        <p:spPr>
          <a:xfrm>
            <a:off x="5469758" y="1624480"/>
            <a:ext cx="341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吸头触碰液面，</a:t>
            </a:r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f2</a:t>
            </a:r>
            <a:r>
              <a:rPr lang="zh-CN" altLang="en-US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频率发生改变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6D1DC4-0065-497F-A184-7B1A95A72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208" y="3006761"/>
            <a:ext cx="3624438" cy="17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11</a:t>
            </a:r>
            <a:r>
              <a:rPr kumimoji="1" lang="zh-CN" altLang="en-US" b="0" dirty="0">
                <a:latin typeface="+mn-ea"/>
              </a:rPr>
              <a:t>、锁相环探测液面原理介绍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E4BE97-9B98-4DD8-8D34-721F9009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12"/>
            <a:ext cx="660887" cy="33543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BD9EDE7-4D11-4A7B-9B55-8CBB195BD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292429"/>
            <a:ext cx="4043679" cy="19776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687909-E664-4D4A-BB49-8F2F7F21D4E8}"/>
              </a:ext>
            </a:extLst>
          </p:cNvPr>
          <p:cNvSpPr txBox="1"/>
          <p:nvPr/>
        </p:nvSpPr>
        <p:spPr>
          <a:xfrm>
            <a:off x="1082138" y="1707654"/>
            <a:ext cx="745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f2</a:t>
            </a:r>
            <a:r>
              <a:rPr lang="zh-CN" altLang="en-US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频率发生改变</a:t>
            </a:r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-&gt;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鉴相器输出（相位差）方波</a:t>
            </a:r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-&gt;</a:t>
            </a:r>
            <a:r>
              <a:rPr lang="zh-CN" altLang="en-US" sz="1600" kern="100" dirty="0">
                <a:solidFill>
                  <a:srgbClr val="00B0F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低通滤波器平滑信号</a:t>
            </a:r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-&gt;</a:t>
            </a:r>
          </a:p>
          <a:p>
            <a:pPr algn="just"/>
            <a:r>
              <a:rPr lang="zh-CN" altLang="en-US" sz="1600" kern="100" dirty="0">
                <a:solidFill>
                  <a:schemeClr val="accent4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硬件检测处理电压</a:t>
            </a:r>
            <a:r>
              <a:rPr lang="zh-CN" altLang="en-US" sz="1600" kern="100">
                <a:solidFill>
                  <a:schemeClr val="accent4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信号，从而感知</a:t>
            </a:r>
            <a:r>
              <a:rPr lang="zh-CN" altLang="en-US" sz="1600" kern="100" dirty="0">
                <a:solidFill>
                  <a:schemeClr val="accent4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到吸头触碰液面</a:t>
            </a:r>
            <a:r>
              <a:rPr lang="en-US" altLang="zh-CN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-&gt;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再次同步。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F4DED2-90AB-487B-9621-065C634C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5" y="2491993"/>
            <a:ext cx="3773041" cy="20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12</a:t>
            </a:r>
            <a:r>
              <a:rPr kumimoji="1" lang="zh-CN" altLang="en-US" b="0" dirty="0">
                <a:latin typeface="+mn-ea"/>
              </a:rPr>
              <a:t>、赛普拉斯方案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代、第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代、第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代芯片主要参数。根据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FDC2212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结算结果推测，赛普拉斯初步满足需求。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82EBB8-FFB0-4617-89EC-7726DEF1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9582"/>
            <a:ext cx="7687692" cy="40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2</a:t>
            </a:r>
            <a:r>
              <a:rPr kumimoji="1" lang="zh-CN" altLang="en-US" b="0" dirty="0">
                <a:latin typeface="+mn-ea"/>
              </a:rPr>
              <a:t>、帮助内容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、全方面角度优化。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62CEFA-3C83-4DF0-ACA3-90A412C1B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17859"/>
              </p:ext>
            </p:extLst>
          </p:nvPr>
        </p:nvGraphicFramePr>
        <p:xfrm>
          <a:off x="340220" y="843558"/>
          <a:ext cx="8552258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331">
                  <a:extLst>
                    <a:ext uri="{9D8B030D-6E8A-4147-A177-3AD203B41FA5}">
                      <a16:colId xmlns:a16="http://schemas.microsoft.com/office/drawing/2014/main" val="2810485196"/>
                    </a:ext>
                  </a:extLst>
                </a:gridCol>
                <a:gridCol w="1070858">
                  <a:extLst>
                    <a:ext uri="{9D8B030D-6E8A-4147-A177-3AD203B41FA5}">
                      <a16:colId xmlns:a16="http://schemas.microsoft.com/office/drawing/2014/main" val="189251237"/>
                    </a:ext>
                  </a:extLst>
                </a:gridCol>
                <a:gridCol w="1447455">
                  <a:extLst>
                    <a:ext uri="{9D8B030D-6E8A-4147-A177-3AD203B41FA5}">
                      <a16:colId xmlns:a16="http://schemas.microsoft.com/office/drawing/2014/main" val="2339192887"/>
                    </a:ext>
                  </a:extLst>
                </a:gridCol>
                <a:gridCol w="5544614">
                  <a:extLst>
                    <a:ext uri="{9D8B030D-6E8A-4147-A177-3AD203B41FA5}">
                      <a16:colId xmlns:a16="http://schemas.microsoft.com/office/drawing/2014/main" val="83991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所需帮助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489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硬件性能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热稳定性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44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EMC</a:t>
                      </a: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489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物理连接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3318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电源完整性（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PI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74076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设计转换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76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结构：载架，</a:t>
                      </a:r>
                      <a:r>
                        <a:rPr lang="en-US" altLang="zh-CN" sz="1000" b="1" dirty="0" err="1">
                          <a:highlight>
                            <a:srgbClr val="FFFF00"/>
                          </a:highlight>
                        </a:rPr>
                        <a:t>tp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961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试剂：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3309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软件：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308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供应链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检验工艺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8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采购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152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生产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6135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用服维护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15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09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12</a:t>
            </a:r>
            <a:r>
              <a:rPr kumimoji="1" lang="zh-CN" altLang="en-US" b="0" dirty="0">
                <a:latin typeface="+mn-ea"/>
              </a:rPr>
              <a:t>、赛普拉斯方案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以液面探测工况为研究对象，进行基础原理说明。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76EDB-D06E-4158-8524-2EFB1B9A4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69862"/>
            <a:ext cx="3168352" cy="42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12</a:t>
            </a:r>
            <a:r>
              <a:rPr kumimoji="1" lang="zh-CN" altLang="en-US" b="0" dirty="0">
                <a:latin typeface="+mn-ea"/>
              </a:rPr>
              <a:t>、赛普拉斯方案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赛普拉斯传感器发出探测信号，检测目标电容值，简介如下：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8B40B-F8DF-47EA-A925-AA2612F2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305" y="683235"/>
            <a:ext cx="4052695" cy="2128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3FE14B-BEBE-4C69-9FDA-3C5E5343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2" y="2514032"/>
            <a:ext cx="2098171" cy="7826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AF71F4-6DB7-46BC-98B9-D198633B535B}"/>
              </a:ext>
            </a:extLst>
          </p:cNvPr>
          <p:cNvSpPr txBox="1"/>
          <p:nvPr/>
        </p:nvSpPr>
        <p:spPr>
          <a:xfrm>
            <a:off x="349212" y="899332"/>
            <a:ext cx="4714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）化简后电容公式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</a:t>
            </a:r>
            <a:r>
              <a:rPr lang="zh-CN" altLang="en-US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𝜀</a:t>
            </a:r>
            <a:r>
              <a:rPr lang="en-US" altLang="zh-CN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0</a:t>
            </a:r>
            <a:r>
              <a:rPr lang="zh-CN" altLang="en-US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*𝜀𝑟*𝐴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/D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。（来自赛普拉斯芯片资料）</a:t>
            </a:r>
            <a:endParaRPr lang="en-US" altLang="zh-CN" sz="10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dirty="0">
                <a:highlight>
                  <a:srgbClr val="86D070"/>
                </a:highlight>
              </a:rPr>
              <a:t>①</a:t>
            </a:r>
            <a:r>
              <a:rPr lang="zh-CN" altLang="en-US" sz="10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𝜀</a:t>
            </a:r>
            <a:r>
              <a:rPr lang="en-US" altLang="zh-CN" sz="10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0</a:t>
            </a:r>
            <a:r>
              <a:rPr lang="zh-CN" altLang="en-US" sz="1000" dirty="0">
                <a:highlight>
                  <a:srgbClr val="86D070"/>
                </a:highlight>
              </a:rPr>
              <a:t>为空气介电常数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FFFD78"/>
                </a:highlight>
              </a:rPr>
              <a:t>②A</a:t>
            </a:r>
            <a:r>
              <a:rPr lang="zh-CN" altLang="en-US" sz="1000" dirty="0">
                <a:highlight>
                  <a:srgbClr val="FFFD78"/>
                </a:highlight>
              </a:rPr>
              <a:t>为手指与传感器垫片覆盖层的接触面积（变量）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86D070"/>
                </a:highlight>
              </a:rPr>
              <a:t>③</a:t>
            </a:r>
            <a:r>
              <a:rPr lang="zh-CN" altLang="en-US" sz="10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𝜀𝑟</a:t>
            </a:r>
            <a:r>
              <a:rPr lang="zh-CN" altLang="en-US" sz="1000" dirty="0">
                <a:highlight>
                  <a:srgbClr val="86D070"/>
                </a:highlight>
              </a:rPr>
              <a:t>覆盖层的介电常数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FFFD78"/>
                </a:highlight>
              </a:rPr>
              <a:t>④D</a:t>
            </a:r>
            <a:r>
              <a:rPr lang="zh-CN" altLang="en-US" sz="1000" dirty="0">
                <a:highlight>
                  <a:srgbClr val="FFFD78"/>
                </a:highlight>
              </a:rPr>
              <a:t>为覆盖层的厚度（在下图是常量，在探测液面工况中是变量）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zh-CN" altLang="en-US" sz="1000" dirty="0">
                <a:solidFill>
                  <a:srgbClr val="00B0F0"/>
                </a:solidFill>
              </a:rPr>
              <a:t>结论：极板面积越大，会更容易收到外界电磁干扰，因此减少极板面积，可以降低外界信号干扰。</a:t>
            </a:r>
            <a:endParaRPr lang="en-US" altLang="zh-CN" sz="1000" dirty="0">
              <a:solidFill>
                <a:srgbClr val="00B0F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A0A0DE-AB43-45F9-8D60-D9BF75DBE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63" y="1882032"/>
            <a:ext cx="2250786" cy="141465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A57BF4-973B-43EE-AECC-C9E80D8875C6}"/>
              </a:ext>
            </a:extLst>
          </p:cNvPr>
          <p:cNvSpPr txBox="1"/>
          <p:nvPr/>
        </p:nvSpPr>
        <p:spPr>
          <a:xfrm>
            <a:off x="210970" y="3505934"/>
            <a:ext cx="4714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）电磁波强度与距离关系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功率密度为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，计算式为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S=Pt*Gt/4</a:t>
            </a:r>
            <a:r>
              <a:rPr lang="el-GR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*d^2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Pt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发射功率，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Gt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为发射机增益。）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200" dirty="0"/>
              <a:t>①</a:t>
            </a:r>
            <a:r>
              <a:rPr lang="zh-CN" altLang="en-US" sz="1200" kern="100" dirty="0">
                <a:highlight>
                  <a:srgbClr val="FFFF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电磁波强度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12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距离</a:t>
            </a:r>
            <a:r>
              <a:rPr lang="en-US" altLang="zh-CN" sz="12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2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平方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12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反比。</a:t>
            </a:r>
            <a:endParaRPr lang="en-US" altLang="zh-CN" sz="1200" kern="100" dirty="0">
              <a:highlight>
                <a:srgbClr val="DAA600"/>
              </a:highlight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200" dirty="0">
                <a:solidFill>
                  <a:srgbClr val="00B0F0"/>
                </a:solidFill>
              </a:rPr>
              <a:t>结论：增加通道间距，可以降低外界信号干扰力度。</a:t>
            </a:r>
            <a:endParaRPr lang="en-US" altLang="zh-CN" sz="12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https://forum.huawei.com/enterprise/api/file/v1/thread/580926287944486912.png?appid=esc_zh">
            <a:extLst>
              <a:ext uri="{FF2B5EF4-FFF2-40B4-BE49-F238E27FC236}">
                <a16:creationId xmlns:a16="http://schemas.microsoft.com/office/drawing/2014/main" id="{613E2AE5-4020-4A73-842F-9165E83D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49" y="3363839"/>
            <a:ext cx="4103052" cy="17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16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12</a:t>
            </a:r>
            <a:r>
              <a:rPr kumimoji="1" lang="zh-CN" altLang="en-US" b="0" dirty="0">
                <a:latin typeface="+mn-ea"/>
              </a:rPr>
              <a:t>、赛普拉斯方案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135F1-9B22-4A81-8F18-A414079C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76" y="1253634"/>
            <a:ext cx="6624736" cy="38898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highlight>
                  <a:srgbClr val="00FFFF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增加极板距离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减少极板面积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，从而降低</a:t>
            </a:r>
            <a:r>
              <a:rPr lang="zh-CN" altLang="en-US" sz="16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外界电磁波干扰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。如下图所示，吸头符合该两点描述。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2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1</a:t>
            </a:r>
            <a:r>
              <a:rPr kumimoji="1" lang="zh-CN" altLang="en-US" dirty="0">
                <a:latin typeface="+mn-ea"/>
                <a:ea typeface="+mn-ea"/>
              </a:rPr>
              <a:t>、双周工作进度汇总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86D133-E391-481A-9112-256ED319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08045"/>
              </p:ext>
            </p:extLst>
          </p:nvPr>
        </p:nvGraphicFramePr>
        <p:xfrm>
          <a:off x="323529" y="627534"/>
          <a:ext cx="8496942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19266954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2161214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48408284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63388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测试内容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测试进度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预计完成时间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729822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</a:t>
                      </a:r>
                      <a:r>
                        <a:rPr lang="zh-CN" altLang="en-US" sz="1000" dirty="0"/>
                        <a:t>电机驱动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1</a:t>
                      </a:r>
                      <a:r>
                        <a:rPr lang="zh-CN" altLang="en-US" sz="1000" dirty="0"/>
                        <a:t>、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整合电机和探测板的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Can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通信接收缓存。（龙美静、姚岚）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P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电机配置参数需要调整，因为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TMC5130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与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TMC5160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最大电流不相同。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、退吸头成功率</a:t>
                      </a:r>
                      <a:r>
                        <a:rPr lang="zh-CN" altLang="en-US" sz="1000" dirty="0"/>
                        <a:t>✔。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</a:t>
                      </a:r>
                      <a:r>
                        <a:rPr lang="zh-CN" altLang="en-US" sz="1000" dirty="0"/>
                        <a:t>、吸液速度，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1000ul/s</a:t>
                      </a:r>
                      <a:r>
                        <a:rPr lang="zh-CN" altLang="en-US" sz="1000" dirty="0"/>
                        <a:t>✔。（至少各测</a:t>
                      </a:r>
                      <a:r>
                        <a:rPr lang="en-US" altLang="zh-CN" sz="1000" dirty="0"/>
                        <a:t>20</a:t>
                      </a:r>
                      <a:r>
                        <a:rPr lang="zh-CN" altLang="en-US" sz="1000" dirty="0"/>
                        <a:t>次）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</a:t>
                      </a:r>
                      <a:r>
                        <a:rPr lang="zh-CN" altLang="en-US" sz="1000" dirty="0"/>
                        <a:t>、吸液体积，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1000ul</a:t>
                      </a:r>
                      <a:r>
                        <a:rPr lang="zh-CN" altLang="en-US" sz="1000" dirty="0"/>
                        <a:t>✔。（至少各测</a:t>
                      </a:r>
                      <a:r>
                        <a:rPr lang="en-US" altLang="zh-CN" sz="1000" dirty="0"/>
                        <a:t>20</a:t>
                      </a:r>
                      <a:r>
                        <a:rPr lang="zh-CN" altLang="en-US" sz="1000" dirty="0"/>
                        <a:t>次）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4</a:t>
                      </a:r>
                      <a:r>
                        <a:rPr lang="zh-CN" altLang="en-US" sz="1000" dirty="0"/>
                        <a:t>、吸液精度。（晓斌）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80%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sngStrike" dirty="0"/>
                        <a:t>2023.2.15</a:t>
                      </a:r>
                      <a:endParaRPr lang="zh-CN" altLang="en-US" sz="1000" strike="sngStrike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noStrike" dirty="0"/>
                        <a:t>2023.3.4</a:t>
                      </a:r>
                      <a:endParaRPr lang="zh-CN" altLang="en-US" sz="10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液面探测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/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8x6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+2.0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离心管。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8x6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八连管。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、标准板位载架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+1.2ml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深孔板。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、标准板位载架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全裙边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PCR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板。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管位塑料载架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+6ml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采血管。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管位塑料载架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+0.5ml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冻存管。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sngStrike" dirty="0"/>
                        <a:t>7</a:t>
                      </a:r>
                      <a:r>
                        <a:rPr lang="zh-CN" altLang="en-US" sz="1000" strike="sngStrike" dirty="0"/>
                        <a:t>、</a:t>
                      </a:r>
                      <a:r>
                        <a:rPr lang="en-US" altLang="zh-CN" sz="1000" strike="sngStrike" dirty="0"/>
                        <a:t>24</a:t>
                      </a:r>
                      <a:r>
                        <a:rPr lang="zh-CN" altLang="en-US" sz="1000" strike="sngStrike" dirty="0"/>
                        <a:t>管位塑料载架</a:t>
                      </a:r>
                      <a:r>
                        <a:rPr lang="en-US" altLang="zh-CN" sz="1000" strike="sngStrike" dirty="0"/>
                        <a:t>+</a:t>
                      </a:r>
                      <a:r>
                        <a:rPr lang="zh-CN" altLang="en-US" sz="1000" strike="sngStrike" dirty="0"/>
                        <a:t>适配器</a:t>
                      </a:r>
                      <a:r>
                        <a:rPr lang="en-US" altLang="zh-CN" sz="1000" strike="sngStrike" dirty="0"/>
                        <a:t>+1000ul</a:t>
                      </a:r>
                      <a:r>
                        <a:rPr lang="zh-CN" altLang="en-US" sz="1000" strike="sngStrike" dirty="0"/>
                        <a:t>博毓吸头</a:t>
                      </a:r>
                      <a:r>
                        <a:rPr lang="en-US" altLang="zh-CN" sz="1000" strike="sngStrike" dirty="0"/>
                        <a:t>+2.0mL</a:t>
                      </a:r>
                      <a:r>
                        <a:rPr lang="zh-CN" altLang="en-US" sz="1000" strike="sngStrike" dirty="0"/>
                        <a:t>离心管。</a:t>
                      </a:r>
                      <a:endParaRPr lang="en-US" altLang="zh-CN" sz="10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2023.2.15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08718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三轴板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、三轴板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Z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电机增加抱死急停刹车功能，减少液面探测刹车距离（过冲）。（姚岚）✔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与液面探测同时测试。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同液面探测</a:t>
                      </a:r>
                    </a:p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同液面探测</a:t>
                      </a: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73367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探测板</a:t>
                      </a:r>
                      <a:r>
                        <a:rPr lang="en-US" altLang="zh-CN" sz="1000" dirty="0"/>
                        <a:t>V9.0.0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、设计电路、整理物料清单。✔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、将电路资料发给厂家打板。✔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、预计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号硬件回来。（孙周）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、使用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TMC5130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搭建硬件平台。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、测试电源噪声。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</a:t>
                      </a:r>
                      <a:r>
                        <a:rPr lang="zh-CN" altLang="en-US" sz="1000" dirty="0"/>
                        <a:t>、温升测试，与称水一同进行。</a:t>
                      </a:r>
                      <a:endParaRPr lang="en-US" altLang="zh-C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77%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/>
                        <a:t>2023.2.13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0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91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2</a:t>
            </a:r>
            <a:r>
              <a:rPr kumimoji="1" lang="zh-CN" altLang="en-US" b="0" dirty="0">
                <a:latin typeface="+mn-ea"/>
              </a:rPr>
              <a:t>、帮助内容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、所需软件帮助。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62CEFA-3C83-4DF0-ACA3-90A412C1B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82337"/>
              </p:ext>
            </p:extLst>
          </p:nvPr>
        </p:nvGraphicFramePr>
        <p:xfrm>
          <a:off x="340220" y="843558"/>
          <a:ext cx="8552260" cy="412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72">
                  <a:extLst>
                    <a:ext uri="{9D8B030D-6E8A-4147-A177-3AD203B41FA5}">
                      <a16:colId xmlns:a16="http://schemas.microsoft.com/office/drawing/2014/main" val="242029355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39192887"/>
                    </a:ext>
                  </a:extLst>
                </a:gridCol>
                <a:gridCol w="6768752">
                  <a:extLst>
                    <a:ext uri="{9D8B030D-6E8A-4147-A177-3AD203B41FA5}">
                      <a16:colId xmlns:a16="http://schemas.microsoft.com/office/drawing/2014/main" val="83991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待开发功能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所需帮助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4895"/>
                  </a:ext>
                </a:extLst>
              </a:tr>
              <a:tr h="481176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记录探测液面数据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、申请软件开发功能：可记录所有探测通道探测液面高度数据，保存到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CSV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文件中。包含时间、次数等信息。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数据包含两种格式：（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）电机脉冲值；（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）软件转换后的高度值，单位是毫米，保留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位小数。以下是示例：</a:t>
                      </a: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en-US" altLang="zh-CN" sz="10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56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气压探测液面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、申请软件开发控制气压探测液面时序。（通信协议已增加控制指令）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497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记录气压检测吸液堵塞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凝块数据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、申请软件开发功能：可记录所有探测通道检测吸液次数和堵塞次数，保存到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CSV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文件中。以下是示例：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、当前软件检测到吸液堵塞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凝块，会阻塞实验流程，弹窗报警。申请软件开发功能：增加开启或关闭软件弹窗开关，关闭弹窗提示后，软件检测到吸液堵塞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凝块，不阻塞阻塞实验流程，可让实验继续运行。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44158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31402C38-EB86-4F99-9913-D572ABDB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588443"/>
            <a:ext cx="6057900" cy="1076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FABB679-CAAE-4D07-AC13-ABC8927A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75" y="3283081"/>
            <a:ext cx="56007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2</a:t>
            </a:r>
            <a:r>
              <a:rPr kumimoji="1" lang="zh-CN" altLang="en-US" b="0" dirty="0">
                <a:latin typeface="+mn-ea"/>
              </a:rPr>
              <a:t>、帮助内容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、所需软件帮助。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62CEFA-3C83-4DF0-ACA3-90A412C1B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002321"/>
              </p:ext>
            </p:extLst>
          </p:nvPr>
        </p:nvGraphicFramePr>
        <p:xfrm>
          <a:off x="340220" y="843558"/>
          <a:ext cx="8552258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72">
                  <a:extLst>
                    <a:ext uri="{9D8B030D-6E8A-4147-A177-3AD203B41FA5}">
                      <a16:colId xmlns:a16="http://schemas.microsoft.com/office/drawing/2014/main" val="281048519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39192887"/>
                    </a:ext>
                  </a:extLst>
                </a:gridCol>
                <a:gridCol w="6768750">
                  <a:extLst>
                    <a:ext uri="{9D8B030D-6E8A-4147-A177-3AD203B41FA5}">
                      <a16:colId xmlns:a16="http://schemas.microsoft.com/office/drawing/2014/main" val="83991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待开发功能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所需帮助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记录气压检测固定点吸空数据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需求同“记录气压检测吸液堵塞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凝块数据”。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4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记录气压检测追随吸空数据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需求同“记录气压检测吸液堵塞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凝块数据”。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97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6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气压检测固定点吸空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、申请软件开发控制气压检测固定点吸空时序。（通信协议已增加控制指令）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23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7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气压检测追随吸空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、申请软件开发控制气压检测追随吸空时序。（通信协议已增加控制指令）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8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8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抗悬滴 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(ADC) </a:t>
                      </a:r>
                      <a:endParaRPr lang="zh-CN" altLang="en-US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、探测板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V9.0.0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版本可增加坑悬滴技术，旧版本硬件不开发该功能。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、需要软件开发与探测板联动时序。（通信协议待更新）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9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9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记录抗悬滴 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(ADC) 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、申请软件开发功能：开启该功能后，可记录所有通道气压数据，保存到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CSV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文件中。读取气压周期可设置，包含时间信息。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333468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819015A-E5BF-4B10-84BF-C80D05BD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79862"/>
            <a:ext cx="33623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2</a:t>
            </a:r>
            <a:r>
              <a:rPr kumimoji="1" lang="zh-CN" altLang="en-US" b="0" dirty="0">
                <a:latin typeface="+mn-ea"/>
              </a:rPr>
              <a:t>、帮助内容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、所需软件帮助。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62CEFA-3C83-4DF0-ACA3-90A412C1B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616684"/>
              </p:ext>
            </p:extLst>
          </p:nvPr>
        </p:nvGraphicFramePr>
        <p:xfrm>
          <a:off x="340220" y="843558"/>
          <a:ext cx="8552258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72">
                  <a:extLst>
                    <a:ext uri="{9D8B030D-6E8A-4147-A177-3AD203B41FA5}">
                      <a16:colId xmlns:a16="http://schemas.microsoft.com/office/drawing/2014/main" val="281048519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39192887"/>
                    </a:ext>
                  </a:extLst>
                </a:gridCol>
                <a:gridCol w="6768750">
                  <a:extLst>
                    <a:ext uri="{9D8B030D-6E8A-4147-A177-3AD203B41FA5}">
                      <a16:colId xmlns:a16="http://schemas.microsoft.com/office/drawing/2014/main" val="83991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待开发功能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所需帮助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>
                          <a:highlight>
                            <a:srgbClr val="FFFF00"/>
                          </a:highlight>
                        </a:rPr>
                        <a:t>pLLD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和</a:t>
                      </a:r>
                      <a:r>
                        <a:rPr lang="en-US" altLang="zh-CN" sz="1000" b="1" dirty="0" err="1">
                          <a:highlight>
                            <a:srgbClr val="FFFF00"/>
                          </a:highlight>
                        </a:rPr>
                        <a:t>cLLD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双重探测液面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、需求同“记录气压检测吸液堵塞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凝块数据”。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、时序动作待更新。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4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err="1">
                          <a:highlight>
                            <a:srgbClr val="FFFF00"/>
                          </a:highlight>
                        </a:rPr>
                        <a:t>cLLD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二次探测液面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</a:t>
                      </a:r>
                      <a:r>
                        <a:rPr lang="en-US" altLang="zh-CN" sz="1000" b="1" dirty="0" err="1">
                          <a:highlight>
                            <a:srgbClr val="FFFF00"/>
                          </a:highlight>
                        </a:rPr>
                        <a:t>cLLD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二次探测液面时序。（通信协议已增加控制指令）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4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气压检测排液堵塞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、申请软件开发气压检测排液堵塞时序。（通信协议已增加控制指令）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33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需求同“记录气压检测吸液堵塞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凝块数据”。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29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14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气压检测排液是否排空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、申请软件开发气压检测排液是否排空时序。（通信协议已增加控制指令）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95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记录气压检测排液是否排空数据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需求同“记录气压检测吸液堵塞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/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凝块数据”。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65626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D328298-0C4B-4A9B-B478-0B488FF64BB2}"/>
              </a:ext>
            </a:extLst>
          </p:cNvPr>
          <p:cNvSpPr txBox="1"/>
          <p:nvPr/>
        </p:nvSpPr>
        <p:spPr>
          <a:xfrm>
            <a:off x="251520" y="3757062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、客户和工程师需求，进行分类。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89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2</a:t>
            </a:r>
            <a:r>
              <a:rPr kumimoji="1" lang="zh-CN" altLang="en-US" b="0" dirty="0">
                <a:latin typeface="+mn-ea"/>
              </a:rPr>
              <a:t>、帮助内容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、所需电子、采购、线材等帮助。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62CEFA-3C83-4DF0-ACA3-90A412C1B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605402"/>
              </p:ext>
            </p:extLst>
          </p:nvPr>
        </p:nvGraphicFramePr>
        <p:xfrm>
          <a:off x="340220" y="843558"/>
          <a:ext cx="8552258" cy="42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72">
                  <a:extLst>
                    <a:ext uri="{9D8B030D-6E8A-4147-A177-3AD203B41FA5}">
                      <a16:colId xmlns:a16="http://schemas.microsoft.com/office/drawing/2014/main" val="281048519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339192887"/>
                    </a:ext>
                  </a:extLst>
                </a:gridCol>
                <a:gridCol w="6768750">
                  <a:extLst>
                    <a:ext uri="{9D8B030D-6E8A-4147-A177-3AD203B41FA5}">
                      <a16:colId xmlns:a16="http://schemas.microsoft.com/office/drawing/2014/main" val="839918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所需帮助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10pin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排线不牢固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、临时方法是打热熔胶。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、推荐使用</a:t>
                      </a: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FPC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排线，需升级硬件。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、涉及线材、电子。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4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传感器供电优化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、使用高精度、低噪声隔离电源，给电容、气压传感器单独</a:t>
                      </a:r>
                      <a:r>
                        <a:rPr lang="zh-CN" altLang="en-US" sz="1000" b="1">
                          <a:highlight>
                            <a:srgbClr val="FFFF00"/>
                          </a:highlight>
                        </a:rPr>
                        <a:t>供电。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4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导电吸头优化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、购买右侧图片吸头，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验证探测液面性能。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、联系国内吸头供应商，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>
                          <a:highlight>
                            <a:srgbClr val="FFFF00"/>
                          </a:highlight>
                        </a:rPr>
                        <a:t>合作开发右侧图片吸头。</a:t>
                      </a: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331835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DBFE13B-FCD6-4A80-877B-095C6994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275606"/>
            <a:ext cx="1747118" cy="11463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9DC43D-0C27-4808-AC15-3B9316305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40" y="1275606"/>
            <a:ext cx="1250854" cy="11963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814964-8CE3-4A44-BCB0-916E8FD465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904421"/>
            <a:ext cx="1656184" cy="22091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91894E-4C07-4BBA-8DAD-9F966BCD1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847" y="3219822"/>
            <a:ext cx="3196141" cy="1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3</a:t>
            </a:r>
            <a:r>
              <a:rPr kumimoji="1" lang="zh-CN" altLang="en-US" b="0" dirty="0">
                <a:latin typeface="+mn-ea"/>
              </a:rPr>
              <a:t>、电容探测介绍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0353" y="651628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电容被定义为与极板正对面积、极板距离相关的物理量。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51D10-0EFB-4CF8-9EAC-89DF8E921764}"/>
              </a:ext>
            </a:extLst>
          </p:cNvPr>
          <p:cNvSpPr txBox="1"/>
          <p:nvPr/>
        </p:nvSpPr>
        <p:spPr>
          <a:xfrm>
            <a:off x="323529" y="1290133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）电容计算公式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</a:t>
            </a:r>
            <a:r>
              <a:rPr lang="el-GR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 / (4</a:t>
            </a:r>
            <a:r>
              <a:rPr lang="el-GR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*k*d)</a:t>
            </a:r>
          </a:p>
          <a:p>
            <a:pPr algn="just"/>
            <a:r>
              <a:rPr lang="en-US" altLang="zh-CN" sz="1200" dirty="0"/>
              <a:t>①</a:t>
            </a:r>
            <a:r>
              <a:rPr lang="en-US" altLang="zh-CN" sz="1200" dirty="0">
                <a:highlight>
                  <a:srgbClr val="86D070"/>
                </a:highlight>
              </a:rPr>
              <a:t>ε</a:t>
            </a:r>
            <a:r>
              <a:rPr lang="zh-CN" altLang="en-US" sz="1200" dirty="0">
                <a:highlight>
                  <a:srgbClr val="86D070"/>
                </a:highlight>
              </a:rPr>
              <a:t>为介电常数</a:t>
            </a:r>
            <a:endParaRPr lang="en-US" altLang="zh-CN" sz="12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200" dirty="0"/>
              <a:t>②</a:t>
            </a:r>
            <a:r>
              <a:rPr lang="en-US" altLang="zh-CN" sz="1200" dirty="0">
                <a:highlight>
                  <a:srgbClr val="FFFD78"/>
                </a:highlight>
              </a:rPr>
              <a:t>S</a:t>
            </a:r>
            <a:r>
              <a:rPr lang="zh-CN" altLang="en-US" sz="1200" dirty="0">
                <a:highlight>
                  <a:srgbClr val="FFFD78"/>
                </a:highlight>
              </a:rPr>
              <a:t>为极板正对面面积（变量）</a:t>
            </a:r>
            <a:endParaRPr lang="en-US" altLang="zh-CN" sz="1200" dirty="0">
              <a:highlight>
                <a:srgbClr val="FFFD78"/>
              </a:highlight>
            </a:endParaRPr>
          </a:p>
          <a:p>
            <a:pPr algn="just"/>
            <a:r>
              <a:rPr lang="en-US" altLang="zh-CN" sz="1200" dirty="0"/>
              <a:t>③</a:t>
            </a:r>
            <a:r>
              <a:rPr lang="en-US" altLang="zh-CN" sz="1200" dirty="0">
                <a:highlight>
                  <a:srgbClr val="86D070"/>
                </a:highlight>
              </a:rPr>
              <a:t>k</a:t>
            </a:r>
            <a:r>
              <a:rPr lang="zh-CN" altLang="en-US" sz="1200" dirty="0">
                <a:highlight>
                  <a:srgbClr val="86D070"/>
                </a:highlight>
              </a:rPr>
              <a:t>为静电力常量</a:t>
            </a:r>
            <a:endParaRPr lang="en-US" altLang="zh-CN" sz="12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200" dirty="0"/>
              <a:t>④</a:t>
            </a:r>
            <a:r>
              <a:rPr lang="en-US" altLang="zh-CN" sz="1200" dirty="0">
                <a:highlight>
                  <a:srgbClr val="FFFD78"/>
                </a:highlight>
              </a:rPr>
              <a:t>d</a:t>
            </a:r>
            <a:r>
              <a:rPr lang="zh-CN" altLang="en-US" sz="1200" dirty="0">
                <a:highlight>
                  <a:srgbClr val="FFFD78"/>
                </a:highlight>
              </a:rPr>
              <a:t>为极板距离（变量）</a:t>
            </a:r>
            <a:endParaRPr lang="en-US" altLang="zh-CN" sz="1200" dirty="0">
              <a:highlight>
                <a:srgbClr val="FFFD78"/>
              </a:highlight>
            </a:endParaRPr>
          </a:p>
          <a:p>
            <a:pPr algn="just"/>
            <a:r>
              <a:rPr lang="zh-CN" altLang="en-US" sz="1200" dirty="0"/>
              <a:t>电容模块示意图如下：</a:t>
            </a:r>
            <a:endParaRPr lang="en-US" altLang="zh-CN" sz="1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62D16EC-8004-403E-905F-D6EE1A0C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" y="2931790"/>
            <a:ext cx="4164460" cy="215857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44D90F-D9BA-4F1D-9AA9-AB030320A76E}"/>
              </a:ext>
            </a:extLst>
          </p:cNvPr>
          <p:cNvSpPr/>
          <p:nvPr/>
        </p:nvSpPr>
        <p:spPr>
          <a:xfrm>
            <a:off x="4787121" y="1290133"/>
            <a:ext cx="403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）电容值代表储存电荷能力大小的物理量，数据值越大，表示存储电荷越多。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生活直观经验，可将电容看作水缸，水缸越大，能存储的水越多。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img20.360buyimg.com/imgzone/jfs/t1/119910/17/25580/382841/62369292E074b1822/e083204af0b1964a.jpg">
            <a:extLst>
              <a:ext uri="{FF2B5EF4-FFF2-40B4-BE49-F238E27FC236}">
                <a16:creationId xmlns:a16="http://schemas.microsoft.com/office/drawing/2014/main" id="{DDEEC35C-0F11-4A20-9C63-0BAE98A3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71750"/>
            <a:ext cx="305196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4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057A6"/>
      </a:accent1>
      <a:accent2>
        <a:srgbClr val="1B9ACC"/>
      </a:accent2>
      <a:accent3>
        <a:srgbClr val="75B729"/>
      </a:accent3>
      <a:accent4>
        <a:srgbClr val="833991"/>
      </a:accent4>
      <a:accent5>
        <a:srgbClr val="727B7A"/>
      </a:accent5>
      <a:accent6>
        <a:srgbClr val="B0AFAF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23397</TotalTime>
  <Words>3576</Words>
  <Application>Microsoft Office PowerPoint</Application>
  <PresentationFormat>全屏显示(16:9)</PresentationFormat>
  <Paragraphs>497</Paragraphs>
  <Slides>32</Slides>
  <Notes>32</Notes>
  <HiddenSlides>0</HiddenSlides>
  <MMClips>1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ArialMT</vt:lpstr>
      <vt:lpstr>AvenirNextLTW01-Regular</vt:lpstr>
      <vt:lpstr>BGI-BOLD</vt:lpstr>
      <vt:lpstr>KaiTi</vt:lpstr>
      <vt:lpstr>MGI Bold</vt:lpstr>
      <vt:lpstr>DengXian</vt:lpstr>
      <vt:lpstr>DengXian</vt:lpstr>
      <vt:lpstr>楷体</vt:lpstr>
      <vt:lpstr>宋体</vt:lpstr>
      <vt:lpstr>Microsoft YaHei</vt:lpstr>
      <vt:lpstr>Arial</vt:lpstr>
      <vt:lpstr>Calibri</vt:lpstr>
      <vt:lpstr>Cambria Math</vt:lpstr>
      <vt:lpstr>Times New Roman</vt:lpstr>
      <vt:lpstr>Office 主题</vt:lpstr>
      <vt:lpstr>Equation</vt:lpstr>
      <vt:lpstr>双周工作进度</vt:lpstr>
      <vt:lpstr>汇总</vt:lpstr>
      <vt:lpstr>2、帮助内容</vt:lpstr>
      <vt:lpstr>1、双周工作进度汇总</vt:lpstr>
      <vt:lpstr>2、帮助内容</vt:lpstr>
      <vt:lpstr>2、帮助内容</vt:lpstr>
      <vt:lpstr>2、帮助内容</vt:lpstr>
      <vt:lpstr>2、帮助内容</vt:lpstr>
      <vt:lpstr>3、电容探测介绍</vt:lpstr>
      <vt:lpstr>3、液面探测方式</vt:lpstr>
      <vt:lpstr>3、液面探测方式</vt:lpstr>
      <vt:lpstr>3、液面探测方式</vt:lpstr>
      <vt:lpstr>3、液面探测方式</vt:lpstr>
      <vt:lpstr>3、液面探测方式</vt:lpstr>
      <vt:lpstr>3、液面探测方式</vt:lpstr>
      <vt:lpstr>3、液面探测方式</vt:lpstr>
      <vt:lpstr>4、电容探测理想化指标</vt:lpstr>
      <vt:lpstr>5、电容传感器工程性能</vt:lpstr>
      <vt:lpstr>6、电容检测原理——充放电方式</vt:lpstr>
      <vt:lpstr>7、电容检测原理——谐振频率方式</vt:lpstr>
      <vt:lpstr>9、电容传感器选型</vt:lpstr>
      <vt:lpstr>10、FDC2212方案设计</vt:lpstr>
      <vt:lpstr>10、FDC2212方案设计</vt:lpstr>
      <vt:lpstr>10、FDC2212方案设计</vt:lpstr>
      <vt:lpstr>10、FDC2212方案设计</vt:lpstr>
      <vt:lpstr>10、FDC2212方案设计</vt:lpstr>
      <vt:lpstr>11、锁相环探测液面原理介绍</vt:lpstr>
      <vt:lpstr>11、锁相环探测液面原理介绍</vt:lpstr>
      <vt:lpstr>12、赛普拉斯方案</vt:lpstr>
      <vt:lpstr>12、赛普拉斯方案</vt:lpstr>
      <vt:lpstr>12、赛普拉斯方案</vt:lpstr>
      <vt:lpstr>12、赛普拉斯方案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王睿(Rui Wang)</dc:creator>
  <cp:lastModifiedBy>龙美静(Meijing Long)</cp:lastModifiedBy>
  <cp:revision>1924</cp:revision>
  <dcterms:created xsi:type="dcterms:W3CDTF">2020-06-19T01:44:10Z</dcterms:created>
  <dcterms:modified xsi:type="dcterms:W3CDTF">2023-03-10T09:25:03Z</dcterms:modified>
</cp:coreProperties>
</file>